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</p:sldMasterIdLst>
  <p:notesMasterIdLst>
    <p:notesMasterId r:id="rId39"/>
  </p:notesMasterIdLst>
  <p:sldIdLst>
    <p:sldId id="256" r:id="rId2"/>
    <p:sldId id="259" r:id="rId3"/>
    <p:sldId id="260" r:id="rId4"/>
    <p:sldId id="270" r:id="rId5"/>
    <p:sldId id="275" r:id="rId6"/>
    <p:sldId id="276" r:id="rId7"/>
    <p:sldId id="277" r:id="rId8"/>
    <p:sldId id="278" r:id="rId9"/>
    <p:sldId id="288" r:id="rId10"/>
    <p:sldId id="284" r:id="rId11"/>
    <p:sldId id="285" r:id="rId12"/>
    <p:sldId id="280" r:id="rId13"/>
    <p:sldId id="261" r:id="rId14"/>
    <p:sldId id="262" r:id="rId15"/>
    <p:sldId id="279" r:id="rId16"/>
    <p:sldId id="263" r:id="rId17"/>
    <p:sldId id="287" r:id="rId18"/>
    <p:sldId id="264" r:id="rId19"/>
    <p:sldId id="265" r:id="rId20"/>
    <p:sldId id="289" r:id="rId21"/>
    <p:sldId id="297" r:id="rId22"/>
    <p:sldId id="266" r:id="rId23"/>
    <p:sldId id="281" r:id="rId24"/>
    <p:sldId id="268" r:id="rId25"/>
    <p:sldId id="286" r:id="rId26"/>
    <p:sldId id="269" r:id="rId27"/>
    <p:sldId id="282" r:id="rId28"/>
    <p:sldId id="291" r:id="rId29"/>
    <p:sldId id="292" r:id="rId30"/>
    <p:sldId id="293" r:id="rId31"/>
    <p:sldId id="294" r:id="rId32"/>
    <p:sldId id="295" r:id="rId33"/>
    <p:sldId id="296" r:id="rId34"/>
    <p:sldId id="290" r:id="rId35"/>
    <p:sldId id="283" r:id="rId36"/>
    <p:sldId id="257" r:id="rId37"/>
    <p:sldId id="258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A76E6D0-F410-44EC-85DB-274D3A75FA5B}">
          <p14:sldIdLst>
            <p14:sldId id="256"/>
            <p14:sldId id="259"/>
            <p14:sldId id="260"/>
            <p14:sldId id="270"/>
            <p14:sldId id="275"/>
            <p14:sldId id="276"/>
            <p14:sldId id="277"/>
            <p14:sldId id="278"/>
            <p14:sldId id="288"/>
            <p14:sldId id="284"/>
            <p14:sldId id="285"/>
            <p14:sldId id="280"/>
            <p14:sldId id="261"/>
            <p14:sldId id="262"/>
            <p14:sldId id="279"/>
            <p14:sldId id="263"/>
            <p14:sldId id="287"/>
            <p14:sldId id="264"/>
            <p14:sldId id="265"/>
            <p14:sldId id="289"/>
            <p14:sldId id="297"/>
            <p14:sldId id="266"/>
            <p14:sldId id="281"/>
            <p14:sldId id="268"/>
            <p14:sldId id="286"/>
            <p14:sldId id="269"/>
            <p14:sldId id="282"/>
            <p14:sldId id="291"/>
            <p14:sldId id="292"/>
            <p14:sldId id="293"/>
            <p14:sldId id="294"/>
            <p14:sldId id="295"/>
            <p14:sldId id="296"/>
            <p14:sldId id="290"/>
            <p14:sldId id="283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9FF16-F174-496E-A780-B7448D57BA94}" type="datetimeFigureOut">
              <a:rPr lang="de-DE" smtClean="0"/>
              <a:t>13.12.2015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2E8D2-FA17-4977-B9EC-1FE5F8FEA2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11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2E8D2-FA17-4977-B9EC-1FE5F8FEA2E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7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028B-9102-49EF-8041-FF114C975B99}" type="datetime1">
              <a:rPr lang="de-DE" smtClean="0"/>
              <a:t>13.12.2015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4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850A-3D20-4F7F-A09E-DF3D9720E3B6}" type="datetime1">
              <a:rPr lang="de-DE" smtClean="0"/>
              <a:t>13.12.2015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51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3EFB-ABE6-497E-95DD-3AAF90D78403}" type="datetime1">
              <a:rPr lang="de-DE" smtClean="0"/>
              <a:t>13.12.2015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689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8C0B-8C63-4B3E-840E-00349FC9A640}" type="datetime1">
              <a:rPr lang="de-DE" smtClean="0"/>
              <a:t>13.12.2015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4088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BE131-DE30-466D-A28B-BCAC1F810831}" type="datetime1">
              <a:rPr lang="de-DE" smtClean="0"/>
              <a:t>13.12.2015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F302-C2E4-4A12-8291-7BF1051B1D75}" type="datetime1">
              <a:rPr lang="de-DE" smtClean="0"/>
              <a:t>13.12.2015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961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0C41-AEBB-4C23-835A-DFA8492EECBD}" type="datetime1">
              <a:rPr lang="de-DE" smtClean="0"/>
              <a:t>13.12.2015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43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6E38-9DC1-409D-91E1-280DABF9EE30}" type="datetime1">
              <a:rPr lang="de-DE" smtClean="0"/>
              <a:t>13.12.2015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064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3EF7DE8-4243-4F85-B2F2-F21D28130327}" type="datetime1">
              <a:rPr lang="de-DE" smtClean="0"/>
              <a:t>13.12.2015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09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AF8C2-91FA-49B8-A70F-CF6DA2D6EFBD}" type="datetime1">
              <a:rPr lang="de-DE" smtClean="0"/>
              <a:t>13.12.2015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25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AE5-FF46-4C2E-A7FA-C03D8F07555B}" type="datetime1">
              <a:rPr lang="de-DE" smtClean="0"/>
              <a:t>13.12.2015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24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BA49-EEEE-4706-B473-45E8C19E498B}" type="datetime1">
              <a:rPr lang="de-DE" smtClean="0"/>
              <a:t>13.12.2015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30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C067-587C-4F49-8BA0-11D43EB4586E}" type="datetime1">
              <a:rPr lang="de-DE" smtClean="0"/>
              <a:t>13.12.2015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08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1DD2-0D27-4BF2-989C-F1C99DA1D0DF}" type="datetime1">
              <a:rPr lang="de-DE" smtClean="0"/>
              <a:t>13.12.2015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60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EBB69-B944-4CDE-96C0-E10D9E3F5828}" type="datetime1">
              <a:rPr lang="de-DE" smtClean="0"/>
              <a:t>13.12.2015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78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5A55-4CF6-426C-B472-BFA28B17ECBB}" type="datetime1">
              <a:rPr lang="de-DE" smtClean="0"/>
              <a:t>13.12.2015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30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BDEC-80BE-4855-AA7B-A6CFA3859532}" type="datetime1">
              <a:rPr lang="de-DE" smtClean="0"/>
              <a:t>13.12.2015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06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C4E8F-5DD6-4839-B123-596CBFC406F3}" type="datetime1">
              <a:rPr lang="de-DE" smtClean="0"/>
              <a:t>13.12.2015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31B2-C77A-469E-8830-63C03DA9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206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jokermartini.com/wp-content/uploads/2012/02/keyboard-vector-diffuse-1-HD.jpg" TargetMode="External"/><Relationship Id="rId3" Type="http://schemas.openxmlformats.org/officeDocument/2006/relationships/hyperlink" Target="http://jydesign.co/wp-content/uploads/2015/09/Latest-interior-wall-paneling.jpg" TargetMode="External"/><Relationship Id="rId7" Type="http://schemas.openxmlformats.org/officeDocument/2006/relationships/hyperlink" Target="http://orig15.deviantart.net/87b7/f/2011/332/3/7/razer_mousepad_design_by_sanktv2-d4hlbhl.jpg" TargetMode="External"/><Relationship Id="rId2" Type="http://schemas.openxmlformats.org/officeDocument/2006/relationships/hyperlink" Target="http://www.curse.com/texture-packs/minecraft/230625-minecraft-vanilla-hd-64x-1-8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cx.images-amazon.com/images/I/418PyS9xmrL._SX304_BO1,204,203,200_.jpg" TargetMode="External"/><Relationship Id="rId11" Type="http://schemas.openxmlformats.org/officeDocument/2006/relationships/hyperlink" Target="http://www.holzdielen.org/holzdielen-varianten/kirsche-holzdielen/" TargetMode="External"/><Relationship Id="rId5" Type="http://schemas.openxmlformats.org/officeDocument/2006/relationships/hyperlink" Target="http://www.cgtexture.com/" TargetMode="External"/><Relationship Id="rId10" Type="http://schemas.openxmlformats.org/officeDocument/2006/relationships/hyperlink" Target="https://i.ytimg.com/vi/jVL0astNyno/hqdefault.jpg" TargetMode="External"/><Relationship Id="rId4" Type="http://schemas.openxmlformats.org/officeDocument/2006/relationships/hyperlink" Target="http://pics.poisonnuke.de/upload/2/Buchseiten.jpg" TargetMode="External"/><Relationship Id="rId9" Type="http://schemas.openxmlformats.org/officeDocument/2006/relationships/hyperlink" Target="http://www.pixelpapercraft.com/files/1346065999565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Steve‘s</a:t>
            </a:r>
            <a:r>
              <a:rPr lang="de-DE" dirty="0" smtClean="0"/>
              <a:t> Adventure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Eine Kurzanimation von</a:t>
            </a:r>
          </a:p>
          <a:p>
            <a:r>
              <a:rPr lang="de-DE" dirty="0" smtClean="0"/>
              <a:t>Patrick </a:t>
            </a:r>
            <a:r>
              <a:rPr lang="de-DE" dirty="0" err="1" smtClean="0"/>
              <a:t>Kiermasch</a:t>
            </a:r>
            <a:endParaRPr lang="de-DE" dirty="0" smtClean="0"/>
          </a:p>
          <a:p>
            <a:r>
              <a:rPr lang="de-DE" dirty="0" smtClean="0"/>
              <a:t>Andreas Maisch</a:t>
            </a:r>
          </a:p>
          <a:p>
            <a:r>
              <a:rPr lang="de-DE" dirty="0" smtClean="0"/>
              <a:t>Johann Töws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4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61" cy="1080938"/>
          </a:xfrm>
        </p:spPr>
        <p:txBody>
          <a:bodyPr/>
          <a:lstStyle/>
          <a:p>
            <a:r>
              <a:rPr lang="de-DE" dirty="0" smtClean="0"/>
              <a:t>Technik: Die Welt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Erstellen der Location in Minecraft</a:t>
            </a:r>
          </a:p>
          <a:p>
            <a:r>
              <a:rPr lang="de-DE" dirty="0" smtClean="0"/>
              <a:t>Exportieren der Welt in eine .</a:t>
            </a:r>
            <a:r>
              <a:rPr lang="de-DE" dirty="0" err="1" smtClean="0"/>
              <a:t>obj</a:t>
            </a:r>
            <a:r>
              <a:rPr lang="de-DE" dirty="0" smtClean="0"/>
              <a:t> Datei mithilfe </a:t>
            </a:r>
          </a:p>
          <a:p>
            <a:pPr marL="0" indent="0">
              <a:buNone/>
            </a:pPr>
            <a:r>
              <a:rPr lang="de-DE" dirty="0" smtClean="0"/>
              <a:t>von </a:t>
            </a:r>
            <a:r>
              <a:rPr lang="de-DE" dirty="0" err="1" smtClean="0"/>
              <a:t>Mineways</a:t>
            </a:r>
            <a:endParaRPr lang="de-DE" dirty="0" smtClean="0"/>
          </a:p>
          <a:p>
            <a:r>
              <a:rPr lang="de-DE" dirty="0" smtClean="0"/>
              <a:t>Durch die Verwendung des </a:t>
            </a:r>
            <a:r>
              <a:rPr lang="de-DE" dirty="0" err="1" smtClean="0"/>
              <a:t>Cycles</a:t>
            </a:r>
            <a:r>
              <a:rPr lang="de-DE" dirty="0"/>
              <a:t> </a:t>
            </a:r>
            <a:r>
              <a:rPr lang="de-DE" dirty="0" err="1" smtClean="0"/>
              <a:t>Renderer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werden die Blöcke nicht texturiert und die </a:t>
            </a:r>
          </a:p>
          <a:p>
            <a:pPr marL="0" indent="0">
              <a:buNone/>
            </a:pPr>
            <a:r>
              <a:rPr lang="de-DE" dirty="0" smtClean="0"/>
              <a:t>Alpha-Kanäle gelöscht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de-DE" dirty="0" smtClean="0"/>
              <a:t>Nachtexturieren und hinzufügen der Alpha-Kanäle per Hand notwendig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de-DE" dirty="0" smtClean="0"/>
              <a:t>großer Zeitaufwand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01" y="1844016"/>
            <a:ext cx="4509951" cy="316852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740355" y="1557166"/>
            <a:ext cx="2771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1: </a:t>
            </a:r>
            <a:r>
              <a:rPr lang="de-DE" sz="1200" dirty="0" err="1" smtClean="0"/>
              <a:t>Node</a:t>
            </a:r>
            <a:r>
              <a:rPr lang="de-DE" sz="1200" dirty="0" smtClean="0"/>
              <a:t>-Editor Alpha-Kanal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2620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Die Welt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6" y="2048044"/>
            <a:ext cx="5809161" cy="326510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11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80" y="2048044"/>
            <a:ext cx="5804626" cy="326510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78566" y="5313146"/>
            <a:ext cx="2104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2: Minecraft Welt</a:t>
            </a:r>
            <a:endParaRPr lang="de-DE" sz="1200" dirty="0"/>
          </a:p>
        </p:txBody>
      </p:sp>
      <p:sp>
        <p:nvSpPr>
          <p:cNvPr id="8" name="Textfeld 7"/>
          <p:cNvSpPr txBox="1"/>
          <p:nvPr/>
        </p:nvSpPr>
        <p:spPr>
          <a:xfrm>
            <a:off x="6078980" y="5313146"/>
            <a:ext cx="2979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3: Exportierte Welt in Blender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7115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Fackel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12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80321" y="5992837"/>
            <a:ext cx="2674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1: </a:t>
            </a:r>
            <a:r>
              <a:rPr lang="de-DE" sz="1200" dirty="0" err="1" smtClean="0"/>
              <a:t>Node</a:t>
            </a:r>
            <a:r>
              <a:rPr lang="de-DE" sz="1200" dirty="0" smtClean="0"/>
              <a:t>-Editor der Fackel</a:t>
            </a:r>
            <a:endParaRPr lang="de-DE" sz="1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Die Fackel setzt sich aus zwei Elementen zusammen:</a:t>
            </a:r>
          </a:p>
          <a:p>
            <a:pPr lvl="1"/>
            <a:r>
              <a:rPr lang="de-DE" dirty="0"/>
              <a:t>Flammenbegrenzung aka „Smoke-Domain“</a:t>
            </a:r>
          </a:p>
          <a:p>
            <a:pPr lvl="1"/>
            <a:r>
              <a:rPr lang="de-DE" dirty="0"/>
              <a:t>Flamme</a:t>
            </a:r>
          </a:p>
          <a:p>
            <a:r>
              <a:rPr lang="de-DE" dirty="0" smtClean="0"/>
              <a:t>Die Flamme besteht aus einem Cube mit dem „Flow“ Attribut</a:t>
            </a:r>
            <a:endParaRPr lang="de-DE" dirty="0"/>
          </a:p>
          <a:p>
            <a:r>
              <a:rPr lang="de-DE" dirty="0" smtClean="0"/>
              <a:t>Die Begrenzung ist ein Cube mit dem „Smoke-Domain“ Attribut</a:t>
            </a:r>
          </a:p>
          <a:p>
            <a:r>
              <a:rPr lang="de-DE" dirty="0" smtClean="0"/>
              <a:t>Befindet sich die Flammencube in der Begrenzung, wird eine Flamme erzeugt</a:t>
            </a:r>
          </a:p>
          <a:p>
            <a:r>
              <a:rPr lang="de-DE" dirty="0" smtClean="0"/>
              <a:t>Damit die Flamme gut aussieht, muss sie noch im </a:t>
            </a:r>
            <a:r>
              <a:rPr lang="de-DE" dirty="0" err="1" smtClean="0"/>
              <a:t>Node</a:t>
            </a:r>
            <a:r>
              <a:rPr lang="de-DE" dirty="0" smtClean="0"/>
              <a:t>-Editor weiter bearbeitet werden</a:t>
            </a:r>
          </a:p>
          <a:p>
            <a:r>
              <a:rPr lang="de-DE" dirty="0" smtClean="0"/>
              <a:t>Problem mit </a:t>
            </a:r>
            <a:r>
              <a:rPr lang="de-DE" dirty="0" err="1" smtClean="0"/>
              <a:t>Cycles</a:t>
            </a:r>
            <a:r>
              <a:rPr lang="de-DE" dirty="0" smtClean="0"/>
              <a:t>: Ohne Nachbearbeitung im </a:t>
            </a:r>
            <a:r>
              <a:rPr lang="de-DE" dirty="0" err="1" smtClean="0"/>
              <a:t>Node</a:t>
            </a:r>
            <a:r>
              <a:rPr lang="de-DE" dirty="0" smtClean="0"/>
              <a:t>-Editor wird die Flamme nicht angezeigt!</a:t>
            </a:r>
          </a:p>
        </p:txBody>
      </p:sp>
    </p:spTree>
    <p:extLst>
      <p:ext uri="{BB962C8B-B14F-4D97-AF65-F5344CB8AC3E}">
        <p14:creationId xmlns:p14="http://schemas.microsoft.com/office/powerpoint/2010/main" val="13584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Fackel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8" y="2182255"/>
            <a:ext cx="6011343" cy="302547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13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62688" y="5207727"/>
            <a:ext cx="2674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4: </a:t>
            </a:r>
            <a:r>
              <a:rPr lang="de-DE" sz="1200" dirty="0" err="1" smtClean="0"/>
              <a:t>Node</a:t>
            </a:r>
            <a:r>
              <a:rPr lang="de-DE" sz="1200" dirty="0" smtClean="0"/>
              <a:t>-Editor der Fackel</a:t>
            </a:r>
            <a:endParaRPr lang="de-DE" sz="12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46" y="4465823"/>
            <a:ext cx="2086832" cy="200656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872498" y="6472392"/>
            <a:ext cx="256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5: </a:t>
            </a:r>
            <a:r>
              <a:rPr lang="de-DE" sz="1200" dirty="0" err="1" smtClean="0"/>
              <a:t>Blenderauszug</a:t>
            </a:r>
            <a:r>
              <a:rPr lang="de-DE" sz="1200" dirty="0" smtClean="0"/>
              <a:t> Fackel</a:t>
            </a:r>
            <a:endParaRPr lang="de-DE" sz="1200" dirty="0"/>
          </a:p>
        </p:txBody>
      </p:sp>
      <p:pic>
        <p:nvPicPr>
          <p:cNvPr id="11" name="0060-00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13978" y="2204751"/>
            <a:ext cx="5338625" cy="3002976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13978" y="5207726"/>
            <a:ext cx="195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Video 1: Animierte Fackel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276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</a:t>
            </a:r>
            <a:r>
              <a:rPr lang="de-DE" dirty="0" err="1" smtClean="0"/>
              <a:t>Creeperexplosion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Der </a:t>
            </a:r>
            <a:r>
              <a:rPr lang="de-DE" dirty="0" err="1" smtClean="0"/>
              <a:t>Creeper</a:t>
            </a:r>
            <a:r>
              <a:rPr lang="de-DE" dirty="0" smtClean="0"/>
              <a:t> hat einen „</a:t>
            </a:r>
            <a:r>
              <a:rPr lang="de-DE" dirty="0" err="1" smtClean="0"/>
              <a:t>Explode</a:t>
            </a:r>
            <a:r>
              <a:rPr lang="de-DE" dirty="0" smtClean="0"/>
              <a:t>“-</a:t>
            </a:r>
            <a:r>
              <a:rPr lang="de-DE" dirty="0" err="1" smtClean="0"/>
              <a:t>Modifier</a:t>
            </a:r>
            <a:r>
              <a:rPr lang="de-DE" dirty="0" smtClean="0"/>
              <a:t>, damit er in einzelne Partikel explodiert</a:t>
            </a:r>
          </a:p>
          <a:p>
            <a:r>
              <a:rPr lang="de-DE" dirty="0" smtClean="0"/>
              <a:t>Die Partikel werden in zufällige Richtungen geschleudert</a:t>
            </a:r>
          </a:p>
          <a:p>
            <a:r>
              <a:rPr lang="de-DE" dirty="0" smtClean="0"/>
              <a:t>Der Boden hat eine „</a:t>
            </a:r>
            <a:r>
              <a:rPr lang="de-DE" dirty="0" err="1" smtClean="0"/>
              <a:t>Collision</a:t>
            </a:r>
            <a:r>
              <a:rPr lang="de-DE" dirty="0" smtClean="0"/>
              <a:t>“-Physik, damit die Partikel nicht durch den Boden fallen und abgebremst werden</a:t>
            </a:r>
          </a:p>
          <a:p>
            <a:r>
              <a:rPr lang="de-DE" dirty="0" smtClean="0"/>
              <a:t>Um den </a:t>
            </a:r>
            <a:r>
              <a:rPr lang="de-DE" dirty="0" err="1" smtClean="0"/>
              <a:t>Creeper</a:t>
            </a:r>
            <a:r>
              <a:rPr lang="de-DE" dirty="0" smtClean="0"/>
              <a:t> selb</a:t>
            </a:r>
            <a:r>
              <a:rPr lang="de-DE" dirty="0" smtClean="0"/>
              <a:t>er ist eine „Smoke-Domain“, die angibt wo der Rauch gerendert werden soll</a:t>
            </a:r>
          </a:p>
          <a:p>
            <a:r>
              <a:rPr lang="de-DE" dirty="0" smtClean="0"/>
              <a:t>Der Rauch selber wird von den Partikeln erzeugt, solange sie sich in der „Smoke-Domain“ befinden</a:t>
            </a:r>
          </a:p>
          <a:p>
            <a:r>
              <a:rPr lang="de-DE" dirty="0" smtClean="0"/>
              <a:t>Problem mit </a:t>
            </a:r>
            <a:r>
              <a:rPr lang="de-DE" dirty="0" err="1" smtClean="0"/>
              <a:t>Cycles</a:t>
            </a:r>
            <a:r>
              <a:rPr lang="de-DE" dirty="0" smtClean="0"/>
              <a:t>: Ohne Nachbearbeitung im </a:t>
            </a:r>
            <a:r>
              <a:rPr lang="de-DE" dirty="0" err="1" smtClean="0"/>
              <a:t>Node</a:t>
            </a:r>
            <a:r>
              <a:rPr lang="de-DE" dirty="0" smtClean="0"/>
              <a:t>-Editor wird der Rauch nicht angezeigt!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05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</a:t>
            </a:r>
            <a:r>
              <a:rPr lang="de-DE" dirty="0" err="1" smtClean="0"/>
              <a:t>Creeperexplosion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057669"/>
            <a:ext cx="3770825" cy="3034097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15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80321" y="5091768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6: </a:t>
            </a:r>
            <a:r>
              <a:rPr lang="de-DE" sz="1200" dirty="0" err="1" smtClean="0"/>
              <a:t>Blenderauszug</a:t>
            </a:r>
            <a:r>
              <a:rPr lang="de-DE" sz="1200" dirty="0" smtClean="0"/>
              <a:t> </a:t>
            </a:r>
            <a:r>
              <a:rPr lang="de-DE" sz="1200" dirty="0" err="1" smtClean="0"/>
              <a:t>Creeperexplosion</a:t>
            </a:r>
            <a:endParaRPr lang="de-DE" sz="12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83" y="2057669"/>
            <a:ext cx="7348481" cy="267108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644383" y="4721946"/>
            <a:ext cx="3427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7: </a:t>
            </a:r>
            <a:r>
              <a:rPr lang="de-DE" sz="1200" dirty="0" err="1" smtClean="0"/>
              <a:t>Node</a:t>
            </a:r>
            <a:r>
              <a:rPr lang="de-DE" sz="1200" dirty="0" smtClean="0"/>
              <a:t>-Editor der </a:t>
            </a:r>
            <a:r>
              <a:rPr lang="de-DE" sz="1200" dirty="0" err="1" smtClean="0"/>
              <a:t>Creeperexplosion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276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Animationen/</a:t>
            </a:r>
            <a:r>
              <a:rPr lang="de-DE" dirty="0" err="1"/>
              <a:t>R</a:t>
            </a:r>
            <a:r>
              <a:rPr lang="de-DE" dirty="0" err="1" smtClean="0"/>
              <a:t>igging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Um die Figuren vernünftig animieren zu können, werden Knochen benötigt</a:t>
            </a:r>
          </a:p>
          <a:p>
            <a:r>
              <a:rPr lang="de-DE" dirty="0" smtClean="0"/>
              <a:t>Damit </a:t>
            </a:r>
            <a:r>
              <a:rPr lang="de-DE" dirty="0" smtClean="0"/>
              <a:t>die Knochen mit dem Körper anständig reagieren, muss das </a:t>
            </a:r>
            <a:r>
              <a:rPr lang="de-DE" dirty="0" err="1" smtClean="0"/>
              <a:t>Mesh</a:t>
            </a:r>
            <a:r>
              <a:rPr lang="de-DE" dirty="0" smtClean="0"/>
              <a:t> mit „</a:t>
            </a:r>
            <a:r>
              <a:rPr lang="de-DE" dirty="0" err="1" smtClean="0"/>
              <a:t>Weight</a:t>
            </a:r>
            <a:r>
              <a:rPr lang="de-DE" dirty="0" smtClean="0"/>
              <a:t>-Painting“ bemalt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69" y="3838887"/>
            <a:ext cx="1675676" cy="272895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8" y="4136531"/>
            <a:ext cx="1968623" cy="243131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14227" y="6560716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Abbildung 8: </a:t>
            </a:r>
            <a:r>
              <a:rPr lang="de-DE" sz="1000" dirty="0" err="1" smtClean="0"/>
              <a:t>Rigging</a:t>
            </a:r>
            <a:r>
              <a:rPr lang="de-DE" sz="1000" dirty="0" smtClean="0"/>
              <a:t> Steve</a:t>
            </a:r>
            <a:endParaRPr lang="de-DE" sz="1000" dirty="0"/>
          </a:p>
        </p:txBody>
      </p:sp>
      <p:sp>
        <p:nvSpPr>
          <p:cNvPr id="9" name="Textfeld 8"/>
          <p:cNvSpPr txBox="1"/>
          <p:nvPr/>
        </p:nvSpPr>
        <p:spPr>
          <a:xfrm>
            <a:off x="2021868" y="6560716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Abbildung 9: </a:t>
            </a:r>
            <a:r>
              <a:rPr lang="de-DE" sz="1000" dirty="0" err="1" smtClean="0"/>
              <a:t>Weight</a:t>
            </a:r>
            <a:r>
              <a:rPr lang="de-DE" sz="1000" dirty="0" smtClean="0"/>
              <a:t>-Painting</a:t>
            </a:r>
            <a:endParaRPr lang="de-DE" sz="10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58" y="4038683"/>
            <a:ext cx="2416755" cy="252916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26" y="4212459"/>
            <a:ext cx="2998167" cy="234825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163757" y="6544881"/>
            <a:ext cx="19191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Abbildung 10: </a:t>
            </a:r>
            <a:r>
              <a:rPr lang="de-DE" sz="1000" dirty="0" err="1" smtClean="0"/>
              <a:t>Rigging</a:t>
            </a:r>
            <a:r>
              <a:rPr lang="de-DE" sz="1000" dirty="0" smtClean="0"/>
              <a:t> </a:t>
            </a:r>
            <a:r>
              <a:rPr lang="de-DE" sz="1000" dirty="0" err="1" smtClean="0"/>
              <a:t>Chicken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580512" y="6560716"/>
            <a:ext cx="19351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Abbildung 11: </a:t>
            </a:r>
            <a:r>
              <a:rPr lang="de-DE" sz="1000" dirty="0" err="1" smtClean="0"/>
              <a:t>Rigging</a:t>
            </a:r>
            <a:r>
              <a:rPr lang="de-DE" sz="1000" dirty="0" smtClean="0"/>
              <a:t> Schwein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>
          <a:xfrm>
            <a:off x="10104714" y="6567845"/>
            <a:ext cx="19255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Abbildung 12: </a:t>
            </a:r>
            <a:r>
              <a:rPr lang="de-DE" sz="1000" dirty="0" err="1" smtClean="0"/>
              <a:t>Rigging</a:t>
            </a:r>
            <a:r>
              <a:rPr lang="de-DE" sz="1000" dirty="0" smtClean="0"/>
              <a:t> </a:t>
            </a:r>
            <a:r>
              <a:rPr lang="de-DE" sz="1000" dirty="0" err="1" smtClean="0"/>
              <a:t>Creeper</a:t>
            </a:r>
            <a:endParaRPr lang="de-DE" sz="1000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714" y="2833526"/>
            <a:ext cx="2072092" cy="37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9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Animationen/</a:t>
            </a:r>
            <a:r>
              <a:rPr lang="de-DE"/>
              <a:t>R</a:t>
            </a:r>
            <a:r>
              <a:rPr lang="de-DE" smtClean="0"/>
              <a:t>igging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027" y="2504180"/>
            <a:ext cx="2896004" cy="24387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17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1" y="2234214"/>
            <a:ext cx="4858428" cy="363905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23" y="2999549"/>
            <a:ext cx="2896004" cy="194337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87861" y="5873272"/>
            <a:ext cx="233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13: Animationseditor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794061" y="4942920"/>
            <a:ext cx="3483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14: Gesichtsanimation und </a:t>
            </a:r>
            <a:r>
              <a:rPr lang="de-DE" sz="1200" dirty="0" err="1" smtClean="0"/>
              <a:t>Shapekeys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3713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</a:t>
            </a: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Field (DOF)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Durch die Tiefenschärfe wird der Fokus auf bestimmte Objekte gesetzt</a:t>
            </a:r>
          </a:p>
          <a:p>
            <a:r>
              <a:rPr lang="de-DE" dirty="0" smtClean="0"/>
              <a:t>Die Tiefenschärfe wird zum Schluss auf das gerenderte Bild angewandt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70" y="3834448"/>
            <a:ext cx="5665100" cy="272360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6" y="3834448"/>
            <a:ext cx="4841966" cy="272360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56756" y="6549845"/>
            <a:ext cx="2029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15: DOF Beispiel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5986970" y="6558054"/>
            <a:ext cx="2316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16: </a:t>
            </a:r>
            <a:r>
              <a:rPr lang="de-DE" sz="1200" dirty="0" err="1" smtClean="0"/>
              <a:t>Node</a:t>
            </a:r>
            <a:r>
              <a:rPr lang="de-DE" sz="1200" dirty="0" smtClean="0"/>
              <a:t>-Editor DOF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584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Licht am Beispiel des Portals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Auswirkung des Portallichts auf die Umgebung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20" y="3477082"/>
            <a:ext cx="5447186" cy="30640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2" y="3477082"/>
            <a:ext cx="5447186" cy="306404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04222" y="6541124"/>
            <a:ext cx="3419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17: nur das warme Licht der Fackeln</a:t>
            </a:r>
            <a:endParaRPr lang="de-DE" sz="1200" dirty="0"/>
          </a:p>
        </p:txBody>
      </p:sp>
      <p:sp>
        <p:nvSpPr>
          <p:cNvPr id="8" name="Textfeld 7"/>
          <p:cNvSpPr txBox="1"/>
          <p:nvPr/>
        </p:nvSpPr>
        <p:spPr>
          <a:xfrm>
            <a:off x="6436420" y="6541124"/>
            <a:ext cx="2764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18: kaltes Licht des Portals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591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Beschreibung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Fertige </a:t>
            </a:r>
            <a:r>
              <a:rPr lang="de-DE" dirty="0" err="1" smtClean="0"/>
              <a:t>Shotbilder</a:t>
            </a:r>
            <a:r>
              <a:rPr lang="de-DE" dirty="0" smtClean="0"/>
              <a:t>	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Technik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Vorher/Nachher </a:t>
            </a:r>
            <a:r>
              <a:rPr lang="de-DE" dirty="0" smtClean="0"/>
              <a:t>Vergleich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Risiken und Probleme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Soll/Ist Vergleich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 smtClean="0"/>
              <a:t>Lessons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Verwendete Software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Quellen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34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</a:t>
            </a:r>
            <a:r>
              <a:rPr lang="de-DE" dirty="0" err="1" smtClean="0"/>
              <a:t>Lichstimmung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20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Jede Location hat ihre eigene, passende Lichtstimmung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" y="3533528"/>
            <a:ext cx="3837674" cy="215869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13" y="3533528"/>
            <a:ext cx="3837675" cy="215869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24" y="3533528"/>
            <a:ext cx="3837675" cy="215869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914" y="5682370"/>
            <a:ext cx="1852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19: Tageslicht</a:t>
            </a:r>
            <a:endParaRPr lang="de-DE" sz="1200" dirty="0"/>
          </a:p>
        </p:txBody>
      </p:sp>
      <p:sp>
        <p:nvSpPr>
          <p:cNvPr id="12" name="Textfeld 11"/>
          <p:cNvSpPr txBox="1"/>
          <p:nvPr/>
        </p:nvSpPr>
        <p:spPr>
          <a:xfrm>
            <a:off x="4159913" y="5682370"/>
            <a:ext cx="3120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20: Tageslicht Innenbeleuchtung</a:t>
            </a:r>
            <a:endParaRPr lang="de-DE" sz="1200" dirty="0"/>
          </a:p>
        </p:txBody>
      </p:sp>
      <p:sp>
        <p:nvSpPr>
          <p:cNvPr id="13" name="Textfeld 12"/>
          <p:cNvSpPr txBox="1"/>
          <p:nvPr/>
        </p:nvSpPr>
        <p:spPr>
          <a:xfrm>
            <a:off x="8215323" y="5682370"/>
            <a:ext cx="2496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21: Höhlenbeleuchtung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1002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Licht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3" y="2019165"/>
            <a:ext cx="5114180" cy="420358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32883" y="6222754"/>
            <a:ext cx="2963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22: Aufbau des Lichts im Haus</a:t>
            </a:r>
            <a:endParaRPr lang="de-DE" sz="1200" dirty="0"/>
          </a:p>
        </p:txBody>
      </p:sp>
      <p:sp>
        <p:nvSpPr>
          <p:cNvPr id="7" name="Textfeld 6"/>
          <p:cNvSpPr txBox="1"/>
          <p:nvPr/>
        </p:nvSpPr>
        <p:spPr>
          <a:xfrm>
            <a:off x="5487251" y="6222754"/>
            <a:ext cx="3261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23: Aufbau des Lichts in der Höhle</a:t>
            </a:r>
            <a:endParaRPr lang="de-DE" sz="12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047426"/>
            <a:ext cx="6516288" cy="41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9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Wasser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Das Wasser ist eine Plane mit einem „Transparent“ und „</a:t>
            </a:r>
            <a:r>
              <a:rPr lang="de-DE" dirty="0" err="1" smtClean="0"/>
              <a:t>Glossy</a:t>
            </a:r>
            <a:r>
              <a:rPr lang="de-DE" dirty="0" smtClean="0"/>
              <a:t>“ Material</a:t>
            </a:r>
          </a:p>
          <a:p>
            <a:r>
              <a:rPr lang="de-DE" dirty="0" smtClean="0"/>
              <a:t>Die Wellen werden mit einem „Noise-</a:t>
            </a:r>
            <a:r>
              <a:rPr lang="de-DE" dirty="0" err="1" smtClean="0"/>
              <a:t>Texture</a:t>
            </a:r>
            <a:r>
              <a:rPr lang="de-DE" dirty="0" smtClean="0"/>
              <a:t>“ </a:t>
            </a:r>
            <a:r>
              <a:rPr lang="de-DE" dirty="0" err="1" smtClean="0"/>
              <a:t>Texturenode</a:t>
            </a:r>
            <a:r>
              <a:rPr lang="de-DE" dirty="0" smtClean="0"/>
              <a:t> erstellt</a:t>
            </a:r>
          </a:p>
          <a:p>
            <a:r>
              <a:rPr lang="de-DE" dirty="0" smtClean="0"/>
              <a:t>Die Bewegung erfolgt durch das Mapping der Noise-</a:t>
            </a:r>
            <a:r>
              <a:rPr lang="de-DE" dirty="0" err="1" smtClean="0"/>
              <a:t>Texture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Wasser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1" y="2076916"/>
            <a:ext cx="7421145" cy="359886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50931" y="5675779"/>
            <a:ext cx="2848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24: </a:t>
            </a:r>
            <a:r>
              <a:rPr lang="de-DE" sz="1200" dirty="0" err="1" smtClean="0"/>
              <a:t>Node</a:t>
            </a:r>
            <a:r>
              <a:rPr lang="de-DE" sz="1200" dirty="0" smtClean="0"/>
              <a:t>-Editor des Wassers</a:t>
            </a:r>
            <a:endParaRPr lang="de-DE" sz="1200" dirty="0"/>
          </a:p>
        </p:txBody>
      </p:sp>
      <p:pic>
        <p:nvPicPr>
          <p:cNvPr id="8" name="0001-00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7749" y="2076916"/>
            <a:ext cx="4401955" cy="247623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677749" y="4553153"/>
            <a:ext cx="1952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Video 2: Wasseranimation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016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Portal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Interaktion der Hauptfigur hat Auswirkung auf die Portalfläche</a:t>
            </a:r>
          </a:p>
          <a:p>
            <a:pPr marL="457200" lvl="1" indent="0">
              <a:buNone/>
            </a:pPr>
            <a:r>
              <a:rPr lang="de-DE" dirty="0" smtClean="0"/>
              <a:t>=&gt;Welleneffekte</a:t>
            </a:r>
            <a:endParaRPr lang="de-DE" dirty="0"/>
          </a:p>
          <a:p>
            <a:r>
              <a:rPr lang="de-DE" dirty="0" smtClean="0"/>
              <a:t>Das Portal erzeugt Partikel, die sich in zufällige Richtungen bewegen</a:t>
            </a:r>
          </a:p>
          <a:p>
            <a:r>
              <a:rPr lang="de-DE" dirty="0" smtClean="0"/>
              <a:t>Die Bewegung der Fläche wird mit einer Imagesequenz erzeugt</a:t>
            </a:r>
          </a:p>
          <a:p>
            <a:r>
              <a:rPr lang="de-DE" dirty="0" smtClean="0"/>
              <a:t>Das Portal emittiert flackerndes Licht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49" y="4277806"/>
            <a:ext cx="4076106" cy="229281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653349" y="6570616"/>
            <a:ext cx="1580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25: Portal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339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Portal</a:t>
            </a:r>
            <a:endParaRPr lang="de-DE" dirty="0"/>
          </a:p>
        </p:txBody>
      </p:sp>
      <p:pic>
        <p:nvPicPr>
          <p:cNvPr id="5" name="port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772" y="2075543"/>
            <a:ext cx="7160362" cy="4027926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25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2537" y="6103469"/>
            <a:ext cx="1703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Video 3: Portaleffekte</a:t>
            </a:r>
            <a:endParaRPr lang="de-DE" sz="12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69" y="2075543"/>
            <a:ext cx="4618003" cy="192844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443369" y="4019330"/>
            <a:ext cx="2785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26: </a:t>
            </a:r>
            <a:r>
              <a:rPr lang="de-DE" sz="1200" dirty="0" err="1" smtClean="0"/>
              <a:t>Node</a:t>
            </a:r>
            <a:r>
              <a:rPr lang="de-DE" sz="1200" dirty="0" smtClean="0"/>
              <a:t>-Editor des Portals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550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Grasplatzierung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Das Gras wird mithilfe des Partikelsystems platziert.</a:t>
            </a:r>
          </a:p>
          <a:p>
            <a:r>
              <a:rPr lang="de-DE" dirty="0" smtClean="0"/>
              <a:t>Dafür verwenden wir den Typ „Hair“</a:t>
            </a:r>
          </a:p>
          <a:p>
            <a:r>
              <a:rPr lang="de-DE" dirty="0" smtClean="0"/>
              <a:t>Die Platzierung selber erfolgt mithilfe des „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Paintings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Dabei geht die Gewichtung der Farbe von Blau (kein Gewicht) über Grün bis zu Rot (maximales Gewicht)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65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Technik: Grasplatzierung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34" y="2034291"/>
            <a:ext cx="7804472" cy="429710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27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548534" y="6331396"/>
            <a:ext cx="224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27: </a:t>
            </a:r>
            <a:r>
              <a:rPr lang="de-DE" sz="1200" dirty="0" err="1" smtClean="0"/>
              <a:t>Weight</a:t>
            </a:r>
            <a:r>
              <a:rPr lang="de-DE" sz="1200" dirty="0" smtClean="0"/>
              <a:t> Painting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788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Vorher/Nachher Vergleich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30" y="2275180"/>
            <a:ext cx="5852159" cy="32918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28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79287" y="5567020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28: ohne DOF</a:t>
            </a:r>
            <a:endParaRPr lang="de-DE" sz="12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7" y="2275180"/>
            <a:ext cx="5852160" cy="32918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226630" y="5568425"/>
            <a:ext cx="1729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29: mit DOF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1906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Vorher/Nachher Vergleich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30" y="2275180"/>
            <a:ext cx="5852159" cy="329183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29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79287" y="5567020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30: ohne DOF</a:t>
            </a:r>
            <a:endParaRPr lang="de-DE" sz="12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7" y="2275180"/>
            <a:ext cx="5852159" cy="32918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226630" y="5568425"/>
            <a:ext cx="1729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31: mit DOF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6559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Beschreibung von </a:t>
            </a:r>
            <a:r>
              <a:rPr lang="de-DE" dirty="0" err="1" smtClean="0"/>
              <a:t>Steve‘s</a:t>
            </a:r>
            <a:r>
              <a:rPr lang="de-DE" dirty="0" smtClean="0"/>
              <a:t> Adventure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als ganz normaler Tag in </a:t>
            </a:r>
            <a:r>
              <a:rPr lang="de-DE" dirty="0" err="1"/>
              <a:t>Steve‘s</a:t>
            </a:r>
            <a:r>
              <a:rPr lang="de-DE" dirty="0"/>
              <a:t> Leben beginnt wird von Block zu Block schlimmer. Durch einen Fehler im Block-Zeit-Kontinuum gerät Steve in eine für ihn unbekannte Welt. Er wird mit neuen Gefahren konfrontiert und weiß sich nicht weiter zu helfen...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Vorher/Nachher Vergleich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30" y="2275180"/>
            <a:ext cx="5852158" cy="329183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30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79287" y="5567020"/>
            <a:ext cx="2334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32: alte Beleuchtung</a:t>
            </a:r>
            <a:endParaRPr lang="de-DE" sz="12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7" y="2275180"/>
            <a:ext cx="5852159" cy="329183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226630" y="5568425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33: finale Beleuchtung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4143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Vorher/Nachher Vergleich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30" y="2275180"/>
            <a:ext cx="5852158" cy="3291838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31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79287" y="5567020"/>
            <a:ext cx="2334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34: alte Beleuchtung</a:t>
            </a:r>
            <a:endParaRPr lang="de-DE" sz="12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7" y="2275180"/>
            <a:ext cx="5852158" cy="329183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226630" y="5568425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35: finale Beleuchtung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14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 und Probleme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Starkes Rauschen durch Fackelbeleuchtung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de-DE" dirty="0" smtClean="0"/>
              <a:t>Fackellicht durch Cubes ersetzt, die Licht ausstrahlen</a:t>
            </a:r>
          </a:p>
          <a:p>
            <a:r>
              <a:rPr lang="de-DE" dirty="0" smtClean="0"/>
              <a:t>Realistischer Schattenwurf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de-DE" dirty="0" smtClean="0"/>
              <a:t>Mehrere </a:t>
            </a:r>
            <a:r>
              <a:rPr lang="de-DE" dirty="0" err="1" smtClean="0"/>
              <a:t>Renderdurchläufe</a:t>
            </a:r>
            <a:r>
              <a:rPr lang="de-DE" dirty="0" smtClean="0"/>
              <a:t> nötig um die optimale Beleuchtung zu erhalten</a:t>
            </a:r>
          </a:p>
          <a:p>
            <a:r>
              <a:rPr lang="de-DE" dirty="0" smtClean="0"/>
              <a:t>Gutaussehende Animationen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de-DE" dirty="0" smtClean="0"/>
              <a:t>Hoher Zeitaufwand beim erstellen</a:t>
            </a:r>
          </a:p>
          <a:p>
            <a:r>
              <a:rPr lang="de-DE" dirty="0" smtClean="0"/>
              <a:t>Rechtzeitige Abgaben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25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Soll/Ist Vergleich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Planung wurde bis auf einige Kleinigkeiten eingehalten</a:t>
            </a:r>
          </a:p>
          <a:p>
            <a:r>
              <a:rPr lang="de-DE" dirty="0" smtClean="0"/>
              <a:t>Die Animationen wurden früher gestartet, da sie sehr viel Zeit in Anspruch 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33</a:t>
            </a:fld>
            <a:endParaRPr lang="de-DE"/>
          </a:p>
        </p:txBody>
      </p:sp>
      <p:pic>
        <p:nvPicPr>
          <p:cNvPr id="5" name="Grafik 4"/>
          <p:cNvPicPr/>
          <p:nvPr/>
        </p:nvPicPr>
        <p:blipFill>
          <a:blip r:embed="rId2"/>
          <a:stretch/>
        </p:blipFill>
        <p:spPr>
          <a:xfrm>
            <a:off x="2627174" y="3518262"/>
            <a:ext cx="5720154" cy="2920634"/>
          </a:xfrm>
          <a:prstGeom prst="rect">
            <a:avLst/>
          </a:prstGeom>
          <a:ln>
            <a:noFill/>
          </a:ln>
        </p:spPr>
      </p:pic>
      <p:sp>
        <p:nvSpPr>
          <p:cNvPr id="6" name="Textfeld 5"/>
          <p:cNvSpPr txBox="1"/>
          <p:nvPr/>
        </p:nvSpPr>
        <p:spPr>
          <a:xfrm>
            <a:off x="2627174" y="6438896"/>
            <a:ext cx="1710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Abbildung 36: Planung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412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Lessons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 der Planung wurde der endgültige Zeitaufwand unterschätzt</a:t>
            </a:r>
          </a:p>
          <a:p>
            <a:pPr lvl="1"/>
            <a:r>
              <a:rPr lang="de-DE" dirty="0" smtClean="0"/>
              <a:t>Zu viele Animationen, Effekte etc. und zu wenig Zeit</a:t>
            </a:r>
            <a:endParaRPr lang="de-DE" dirty="0"/>
          </a:p>
          <a:p>
            <a:r>
              <a:rPr lang="de-DE" dirty="0" err="1" smtClean="0"/>
              <a:t>Renderzeiten</a:t>
            </a:r>
            <a:r>
              <a:rPr lang="de-DE" dirty="0" smtClean="0"/>
              <a:t> zum Teil extrem lang, wenn zu viele Effekte verwendet werden</a:t>
            </a:r>
          </a:p>
          <a:p>
            <a:pPr lvl="1"/>
            <a:r>
              <a:rPr lang="de-DE" dirty="0" smtClean="0"/>
              <a:t>Effekte reduzieren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08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Blender</a:t>
            </a:r>
          </a:p>
          <a:p>
            <a:r>
              <a:rPr lang="de-DE" dirty="0" smtClean="0"/>
              <a:t>Photoshop für die Texturen</a:t>
            </a:r>
          </a:p>
          <a:p>
            <a:r>
              <a:rPr lang="de-DE" dirty="0" smtClean="0"/>
              <a:t>Illustrator für den Vorspann</a:t>
            </a:r>
          </a:p>
          <a:p>
            <a:r>
              <a:rPr lang="de-DE" dirty="0" smtClean="0"/>
              <a:t>Adobe Premiere Pro für den Schnitt</a:t>
            </a:r>
          </a:p>
          <a:p>
            <a:r>
              <a:rPr lang="de-DE" dirty="0" err="1" smtClean="0"/>
              <a:t>Mineways</a:t>
            </a:r>
            <a:r>
              <a:rPr lang="de-DE" dirty="0" smtClean="0"/>
              <a:t> für das Exportieren der </a:t>
            </a:r>
            <a:r>
              <a:rPr lang="de-DE" dirty="0" err="1" smtClean="0"/>
              <a:t>Minecraftwelt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Quellenangabe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Musik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Original Minecraft Songs</a:t>
            </a:r>
          </a:p>
          <a:p>
            <a:endParaRPr lang="de-DE" dirty="0" smtClean="0"/>
          </a:p>
          <a:p>
            <a:r>
              <a:rPr lang="de-DE" dirty="0" smtClean="0"/>
              <a:t>Kevin </a:t>
            </a:r>
            <a:r>
              <a:rPr lang="de-DE" dirty="0" err="1" smtClean="0"/>
              <a:t>MacLeod</a:t>
            </a:r>
            <a:r>
              <a:rPr lang="de-DE" dirty="0" smtClean="0"/>
              <a:t> - </a:t>
            </a:r>
            <a:r>
              <a:rPr lang="de-DE" dirty="0" err="1" smtClean="0"/>
              <a:t>Gagool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http://incompetech.com/music/royalty-free/index.html?isrc=USUAN1100443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Sounds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Original Minecraft Sounds</a:t>
            </a:r>
          </a:p>
          <a:p>
            <a:endParaRPr lang="en-US" dirty="0" smtClean="0"/>
          </a:p>
          <a:p>
            <a:r>
              <a:rPr lang="en-US" dirty="0" smtClean="0"/>
              <a:t>Wow SOUND EFFECT</a:t>
            </a:r>
          </a:p>
          <a:p>
            <a:pPr marL="0" indent="0">
              <a:buNone/>
            </a:pPr>
            <a:r>
              <a:rPr lang="en-US" dirty="0" smtClean="0"/>
              <a:t>https://www.youtube.com/watch?v=mCJn9dqmTJc</a:t>
            </a:r>
          </a:p>
          <a:p>
            <a:endParaRPr lang="en-US" dirty="0" smtClean="0"/>
          </a:p>
          <a:p>
            <a:r>
              <a:rPr lang="en-US" dirty="0" smtClean="0"/>
              <a:t>Door Squeak</a:t>
            </a:r>
          </a:p>
          <a:p>
            <a:pPr marL="0" indent="0">
              <a:buNone/>
            </a:pPr>
            <a:r>
              <a:rPr lang="en-US" dirty="0" smtClean="0"/>
              <a:t>http://soundbible.com/873-Door-Squeak.html</a:t>
            </a:r>
          </a:p>
          <a:p>
            <a:endParaRPr lang="en-US" dirty="0" smtClean="0"/>
          </a:p>
          <a:p>
            <a:r>
              <a:rPr lang="en-US" dirty="0" smtClean="0"/>
              <a:t>Yawn</a:t>
            </a:r>
          </a:p>
          <a:p>
            <a:pPr marL="0" indent="0">
              <a:buNone/>
            </a:pPr>
            <a:r>
              <a:rPr lang="en-US" dirty="0" smtClean="0"/>
              <a:t>http://opengameart.org/content/yawn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Texturen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Umgebung Minecraft</a:t>
            </a:r>
          </a:p>
          <a:p>
            <a:pPr marL="0" indent="0">
              <a:buNone/>
            </a:pPr>
            <a:r>
              <a:rPr lang="de-DE" dirty="0" smtClean="0">
                <a:hlinkClick r:id="rId2"/>
              </a:rPr>
              <a:t>http://www.curse.com/texture-packs/minecraft/230625-minecraft-vanilla-hd-64x-1-8</a:t>
            </a:r>
            <a:endParaRPr lang="de-DE" dirty="0" smtClean="0"/>
          </a:p>
          <a:p>
            <a:r>
              <a:rPr lang="de-DE" dirty="0" smtClean="0"/>
              <a:t>Wand</a:t>
            </a:r>
          </a:p>
          <a:p>
            <a:pPr marL="0" indent="0">
              <a:buNone/>
            </a:pPr>
            <a:r>
              <a:rPr lang="de-DE" dirty="0" smtClean="0">
                <a:hlinkClick r:id="rId3"/>
              </a:rPr>
              <a:t>http://jydesign.co/wp-content/uploads/2015/09/Latest-interior-wall-paneling.jpg</a:t>
            </a:r>
            <a:endParaRPr lang="de-DE" dirty="0" smtClean="0"/>
          </a:p>
          <a:p>
            <a:r>
              <a:rPr lang="de-DE" dirty="0" smtClean="0"/>
              <a:t>Buchseiten</a:t>
            </a:r>
          </a:p>
          <a:p>
            <a:pPr marL="0" indent="0">
              <a:buNone/>
            </a:pPr>
            <a:r>
              <a:rPr lang="de-DE" dirty="0" smtClean="0">
                <a:hlinkClick r:id="rId4"/>
              </a:rPr>
              <a:t>http://pics.poisonnuke.de/upload/2/Buchseiten.jpg</a:t>
            </a:r>
            <a:endParaRPr lang="de-DE" dirty="0" smtClean="0"/>
          </a:p>
          <a:p>
            <a:r>
              <a:rPr lang="de-DE" dirty="0" smtClean="0"/>
              <a:t>Holz</a:t>
            </a:r>
          </a:p>
          <a:p>
            <a:pPr marL="0" indent="0">
              <a:buNone/>
            </a:pPr>
            <a:r>
              <a:rPr lang="de-DE" dirty="0" smtClean="0">
                <a:hlinkClick r:id="rId5"/>
              </a:rPr>
              <a:t>www.cgtexture.com</a:t>
            </a:r>
            <a:endParaRPr lang="de-DE" dirty="0" smtClean="0"/>
          </a:p>
          <a:p>
            <a:r>
              <a:rPr lang="de-DE" dirty="0" smtClean="0"/>
              <a:t>Buchtextur</a:t>
            </a:r>
          </a:p>
          <a:p>
            <a:pPr marL="0" indent="0">
              <a:buNone/>
            </a:pPr>
            <a:r>
              <a:rPr lang="de-DE" dirty="0" smtClean="0">
                <a:hlinkClick r:id="rId6"/>
              </a:rPr>
              <a:t>http://ecx.images-amazon.com/images/I/418PyS9xmrL._SX304_BO1,204,203,200_.jpg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err="1" smtClean="0"/>
              <a:t>Mauspad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hlinkClick r:id="rId7"/>
              </a:rPr>
              <a:t>http://orig15.deviantart.net/87b7/f/2011/332/3/7/razer_mousepad_design_by_sanktv2-d4hlbhl.jpg</a:t>
            </a:r>
            <a:endParaRPr lang="de-DE" dirty="0" smtClean="0"/>
          </a:p>
          <a:p>
            <a:r>
              <a:rPr lang="de-DE" dirty="0" smtClean="0"/>
              <a:t> Tastatur</a:t>
            </a:r>
          </a:p>
          <a:p>
            <a:pPr marL="0" indent="0">
              <a:buNone/>
            </a:pPr>
            <a:r>
              <a:rPr lang="de-DE" dirty="0" smtClean="0">
                <a:hlinkClick r:id="rId8"/>
              </a:rPr>
              <a:t>http://jokermartini.com/wp-content/uploads/2012/02/keyboard-vector-diffuse-1-HD.jpg</a:t>
            </a:r>
            <a:endParaRPr lang="de-DE" dirty="0"/>
          </a:p>
          <a:p>
            <a:r>
              <a:rPr lang="de-DE" dirty="0" smtClean="0"/>
              <a:t> </a:t>
            </a:r>
            <a:r>
              <a:rPr lang="de-DE" dirty="0" err="1" smtClean="0"/>
              <a:t>Pickaxe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hlinkClick r:id="rId9"/>
              </a:rPr>
              <a:t>http://www.pixelpapercraft.com/files/1346065999565.jpg</a:t>
            </a:r>
            <a:endParaRPr lang="de-DE" dirty="0"/>
          </a:p>
          <a:p>
            <a:r>
              <a:rPr lang="de-DE" dirty="0" smtClean="0"/>
              <a:t> Diamant</a:t>
            </a:r>
          </a:p>
          <a:p>
            <a:pPr marL="0" indent="0">
              <a:buNone/>
            </a:pPr>
            <a:r>
              <a:rPr lang="de-DE" dirty="0" smtClean="0">
                <a:hlinkClick r:id="rId10"/>
              </a:rPr>
              <a:t>https://i.ytimg.com/vi/jVL0astNyno/hqdefault.jpg</a:t>
            </a:r>
            <a:endParaRPr lang="de-DE" dirty="0"/>
          </a:p>
          <a:p>
            <a:r>
              <a:rPr lang="de-DE" dirty="0" smtClean="0"/>
              <a:t> Tisch</a:t>
            </a:r>
          </a:p>
          <a:p>
            <a:pPr marL="0" indent="0">
              <a:buNone/>
            </a:pPr>
            <a:r>
              <a:rPr lang="de-DE" dirty="0" smtClean="0">
                <a:hlinkClick r:id="rId11"/>
              </a:rPr>
              <a:t>http://www.holzdielen.org/holzdielen-varianten/kirsche-holzdielen/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Fertige </a:t>
            </a:r>
            <a:r>
              <a:rPr lang="de-DE" dirty="0" err="1" smtClean="0"/>
              <a:t>Shotbilder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2" y="1990292"/>
            <a:ext cx="4162900" cy="234163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0" y="1990291"/>
            <a:ext cx="4162903" cy="23416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516369"/>
            <a:ext cx="4162900" cy="234163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0" y="4516369"/>
            <a:ext cx="4188656" cy="235611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80321" y="2018611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</a:t>
            </a:r>
            <a:endParaRPr lang="de-DE" sz="1000" dirty="0"/>
          </a:p>
        </p:txBody>
      </p:sp>
      <p:sp>
        <p:nvSpPr>
          <p:cNvPr id="10" name="Textfeld 9"/>
          <p:cNvSpPr txBox="1"/>
          <p:nvPr/>
        </p:nvSpPr>
        <p:spPr>
          <a:xfrm>
            <a:off x="5691689" y="197595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2</a:t>
            </a:r>
            <a:endParaRPr lang="de-DE" sz="1000" dirty="0"/>
          </a:p>
        </p:txBody>
      </p:sp>
      <p:sp>
        <p:nvSpPr>
          <p:cNvPr id="11" name="Textfeld 10"/>
          <p:cNvSpPr txBox="1"/>
          <p:nvPr/>
        </p:nvSpPr>
        <p:spPr>
          <a:xfrm>
            <a:off x="680321" y="4516369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3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5691689" y="4516369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4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143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Fertige </a:t>
            </a:r>
            <a:r>
              <a:rPr lang="de-DE" dirty="0" err="1" smtClean="0"/>
              <a:t>Shotbilder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2" y="1990292"/>
            <a:ext cx="4162900" cy="2341631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0" y="1990291"/>
            <a:ext cx="4162903" cy="2341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516369"/>
            <a:ext cx="4162899" cy="234163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13" y="4488048"/>
            <a:ext cx="4188655" cy="235611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80321" y="2018612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5</a:t>
            </a:r>
            <a:endParaRPr lang="de-DE" sz="1000" dirty="0"/>
          </a:p>
        </p:txBody>
      </p:sp>
      <p:sp>
        <p:nvSpPr>
          <p:cNvPr id="10" name="Textfeld 9"/>
          <p:cNvSpPr txBox="1"/>
          <p:nvPr/>
        </p:nvSpPr>
        <p:spPr>
          <a:xfrm>
            <a:off x="5710890" y="1990291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6</a:t>
            </a:r>
            <a:endParaRPr lang="de-DE" sz="1000" dirty="0"/>
          </a:p>
        </p:txBody>
      </p:sp>
      <p:sp>
        <p:nvSpPr>
          <p:cNvPr id="11" name="Textfeld 10"/>
          <p:cNvSpPr txBox="1"/>
          <p:nvPr/>
        </p:nvSpPr>
        <p:spPr>
          <a:xfrm>
            <a:off x="680321" y="4523301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7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5710890" y="4516369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8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3668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Fertige </a:t>
            </a:r>
            <a:r>
              <a:rPr lang="de-DE" dirty="0" err="1" smtClean="0"/>
              <a:t>Shotbilder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2" y="1990292"/>
            <a:ext cx="4162900" cy="2341631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0" y="1990291"/>
            <a:ext cx="4162903" cy="2341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516369"/>
            <a:ext cx="4162899" cy="234163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0" y="4516369"/>
            <a:ext cx="4188655" cy="235611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80321" y="2018612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8.1</a:t>
            </a:r>
            <a:endParaRPr lang="de-DE" sz="1000" dirty="0"/>
          </a:p>
        </p:txBody>
      </p:sp>
      <p:sp>
        <p:nvSpPr>
          <p:cNvPr id="10" name="Textfeld 9"/>
          <p:cNvSpPr txBox="1"/>
          <p:nvPr/>
        </p:nvSpPr>
        <p:spPr>
          <a:xfrm>
            <a:off x="5710890" y="2018611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9</a:t>
            </a:r>
            <a:endParaRPr lang="de-DE" sz="1000" dirty="0"/>
          </a:p>
        </p:txBody>
      </p:sp>
      <p:sp>
        <p:nvSpPr>
          <p:cNvPr id="11" name="Textfeld 10"/>
          <p:cNvSpPr txBox="1"/>
          <p:nvPr/>
        </p:nvSpPr>
        <p:spPr>
          <a:xfrm>
            <a:off x="680321" y="4516369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10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5710890" y="4516369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991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Fertige </a:t>
            </a:r>
            <a:r>
              <a:rPr lang="de-DE" dirty="0" err="1" smtClean="0"/>
              <a:t>Shotbilder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2" y="1990292"/>
            <a:ext cx="4162899" cy="2341631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1" y="1990291"/>
            <a:ext cx="4162901" cy="2341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516369"/>
            <a:ext cx="4162899" cy="23416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0" y="4516369"/>
            <a:ext cx="4188655" cy="235611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80321" y="2018612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12</a:t>
            </a:r>
            <a:endParaRPr lang="de-DE" sz="1000" dirty="0"/>
          </a:p>
        </p:txBody>
      </p:sp>
      <p:sp>
        <p:nvSpPr>
          <p:cNvPr id="10" name="Textfeld 9"/>
          <p:cNvSpPr txBox="1"/>
          <p:nvPr/>
        </p:nvSpPr>
        <p:spPr>
          <a:xfrm>
            <a:off x="5710890" y="1978527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13</a:t>
            </a:r>
            <a:endParaRPr lang="de-DE" sz="1000" dirty="0"/>
          </a:p>
        </p:txBody>
      </p:sp>
      <p:sp>
        <p:nvSpPr>
          <p:cNvPr id="11" name="Textfeld 10"/>
          <p:cNvSpPr txBox="1"/>
          <p:nvPr/>
        </p:nvSpPr>
        <p:spPr>
          <a:xfrm>
            <a:off x="680321" y="4516369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14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5710890" y="4516369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15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868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Fertige </a:t>
            </a:r>
            <a:r>
              <a:rPr lang="de-DE" dirty="0" err="1" smtClean="0"/>
              <a:t>Shotbilder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2" y="1990292"/>
            <a:ext cx="4162899" cy="2341631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1" y="1990291"/>
            <a:ext cx="4162901" cy="2341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516369"/>
            <a:ext cx="4162899" cy="23416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0" y="4516369"/>
            <a:ext cx="4188655" cy="235611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80321" y="2018612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16</a:t>
            </a:r>
            <a:endParaRPr lang="de-DE" sz="1000" dirty="0"/>
          </a:p>
        </p:txBody>
      </p:sp>
      <p:sp>
        <p:nvSpPr>
          <p:cNvPr id="10" name="Textfeld 9"/>
          <p:cNvSpPr txBox="1"/>
          <p:nvPr/>
        </p:nvSpPr>
        <p:spPr>
          <a:xfrm>
            <a:off x="5710890" y="1990291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17</a:t>
            </a:r>
            <a:endParaRPr lang="de-DE" sz="1000" dirty="0"/>
          </a:p>
        </p:txBody>
      </p:sp>
      <p:sp>
        <p:nvSpPr>
          <p:cNvPr id="11" name="Textfeld 10"/>
          <p:cNvSpPr txBox="1"/>
          <p:nvPr/>
        </p:nvSpPr>
        <p:spPr>
          <a:xfrm>
            <a:off x="713984" y="4516369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18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5710890" y="4516369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Shot</a:t>
            </a:r>
            <a:r>
              <a:rPr lang="de-DE" sz="1000" dirty="0" smtClean="0"/>
              <a:t> 19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46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Technik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31B2-C77A-469E-8830-63C03DA9EA3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6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1021</Words>
  <Application>Microsoft Office PowerPoint</Application>
  <PresentationFormat>Breitbild</PresentationFormat>
  <Paragraphs>242</Paragraphs>
  <Slides>37</Slides>
  <Notes>1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Calibri</vt:lpstr>
      <vt:lpstr>Symbol</vt:lpstr>
      <vt:lpstr>Trebuchet MS</vt:lpstr>
      <vt:lpstr>Berlin</vt:lpstr>
      <vt:lpstr>Steve‘s Adventure</vt:lpstr>
      <vt:lpstr>Übersicht</vt:lpstr>
      <vt:lpstr>Beschreibung von Steve‘s Adventure</vt:lpstr>
      <vt:lpstr>Fertige Shotbilder</vt:lpstr>
      <vt:lpstr>Fertige Shotbilder</vt:lpstr>
      <vt:lpstr>Fertige Shotbilder</vt:lpstr>
      <vt:lpstr>Fertige Shotbilder</vt:lpstr>
      <vt:lpstr>Fertige Shotbilder</vt:lpstr>
      <vt:lpstr>Technik</vt:lpstr>
      <vt:lpstr>Technik: Die Welt</vt:lpstr>
      <vt:lpstr>Technik: Die Welt</vt:lpstr>
      <vt:lpstr>Technik: Fackel</vt:lpstr>
      <vt:lpstr>Technik: Fackel</vt:lpstr>
      <vt:lpstr>Technik: Creeperexplosion</vt:lpstr>
      <vt:lpstr>Technik: Creeperexplosion</vt:lpstr>
      <vt:lpstr>Technik: Animationen/Rigging</vt:lpstr>
      <vt:lpstr>Technik: Animationen/Rigging</vt:lpstr>
      <vt:lpstr>Technik: Depth of Field (DOF)</vt:lpstr>
      <vt:lpstr>Technik: Licht am Beispiel des Portals</vt:lpstr>
      <vt:lpstr>Technik: Lichstimmung</vt:lpstr>
      <vt:lpstr>Technik: Licht</vt:lpstr>
      <vt:lpstr>Technik: Wasser</vt:lpstr>
      <vt:lpstr>Technik: Wasser</vt:lpstr>
      <vt:lpstr>Technik: Portal</vt:lpstr>
      <vt:lpstr>Technik: Portal</vt:lpstr>
      <vt:lpstr>Technik: Grasplatzierung</vt:lpstr>
      <vt:lpstr>Technik: Grasplatzierung</vt:lpstr>
      <vt:lpstr>Vorher/Nachher Vergleich</vt:lpstr>
      <vt:lpstr>Vorher/Nachher Vergleich</vt:lpstr>
      <vt:lpstr>Vorher/Nachher Vergleich</vt:lpstr>
      <vt:lpstr>Vorher/Nachher Vergleich</vt:lpstr>
      <vt:lpstr>Risiken und Probleme</vt:lpstr>
      <vt:lpstr>Soll/Ist Vergleich</vt:lpstr>
      <vt:lpstr>Lessons Learned</vt:lpstr>
      <vt:lpstr>Verwendete Software</vt:lpstr>
      <vt:lpstr>Quellenangabe</vt:lpstr>
      <vt:lpstr>Texturen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Patrick</dc:creator>
  <cp:lastModifiedBy>Patrick</cp:lastModifiedBy>
  <cp:revision>29</cp:revision>
  <dcterms:created xsi:type="dcterms:W3CDTF">2015-12-13T00:45:46Z</dcterms:created>
  <dcterms:modified xsi:type="dcterms:W3CDTF">2015-12-13T16:46:34Z</dcterms:modified>
</cp:coreProperties>
</file>